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65" r:id="rId3"/>
    <p:sldId id="271" r:id="rId4"/>
    <p:sldId id="269" r:id="rId5"/>
    <p:sldId id="1233" r:id="rId6"/>
    <p:sldId id="1239" r:id="rId7"/>
    <p:sldId id="1241" r:id="rId8"/>
    <p:sldId id="1242" r:id="rId9"/>
    <p:sldId id="1243" r:id="rId10"/>
    <p:sldId id="1229" r:id="rId11"/>
    <p:sldId id="1234" r:id="rId12"/>
    <p:sldId id="1244" r:id="rId13"/>
    <p:sldId id="1245" r:id="rId14"/>
    <p:sldId id="1230" r:id="rId15"/>
    <p:sldId id="1235" r:id="rId16"/>
    <p:sldId id="1246" r:id="rId17"/>
    <p:sldId id="1247" r:id="rId18"/>
    <p:sldId id="1248" r:id="rId19"/>
    <p:sldId id="1249" r:id="rId20"/>
    <p:sldId id="1251" r:id="rId21"/>
    <p:sldId id="1250" r:id="rId22"/>
    <p:sldId id="1231" r:id="rId23"/>
    <p:sldId id="1236" r:id="rId24"/>
    <p:sldId id="1232" r:id="rId25"/>
    <p:sldId id="1255" r:id="rId26"/>
    <p:sldId id="1256" r:id="rId27"/>
    <p:sldId id="1257" r:id="rId28"/>
    <p:sldId id="1258" r:id="rId29"/>
    <p:sldId id="1259" r:id="rId30"/>
    <p:sldId id="1260" r:id="rId31"/>
    <p:sldId id="1263" r:id="rId32"/>
    <p:sldId id="1261" r:id="rId33"/>
    <p:sldId id="1262" r:id="rId34"/>
    <p:sldId id="270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FFD"/>
    <a:srgbClr val="3EC42C"/>
    <a:srgbClr val="EB2546"/>
    <a:srgbClr val="5C6E57"/>
    <a:srgbClr val="5E665D"/>
    <a:srgbClr val="4D6161"/>
    <a:srgbClr val="BDEAB5"/>
    <a:srgbClr val="40BAD2"/>
    <a:srgbClr val="C2D5E1"/>
    <a:srgbClr val="0E6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33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70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0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539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961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02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70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80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23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42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084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12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0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c834fc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c834fc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98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82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44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15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05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167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644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14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309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62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6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7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70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936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29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c834fc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c834fc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3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7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3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7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128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95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8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" y="18234"/>
            <a:ext cx="1218219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551" y="2933700"/>
            <a:ext cx="40005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Hash Table Methods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88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 Table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899473" cy="33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There are two different forms of hashing.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Open hashing or external hashing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Open or external hashing, allows records to be stored in unlimited space (could be a hard disk).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places no limitation on the size of the tables.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Close hashing or internal hashing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Closed or internal hashing, uses a fixed space for storage and thus limits the size of hash table.</a:t>
            </a:r>
          </a:p>
        </p:txBody>
      </p:sp>
    </p:spTree>
    <p:extLst>
      <p:ext uri="{BB962C8B-B14F-4D97-AF65-F5344CB8AC3E}">
        <p14:creationId xmlns:p14="http://schemas.microsoft.com/office/powerpoint/2010/main" val="79712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Open Hashing Data Structure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899473" cy="264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basic idea is that the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records [elements]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partitioned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into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 classes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numbered 0,1,2 … B-1.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Hashing function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f(x)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maps a record with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 x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to an integer value between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0 and B-1.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Each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bucket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the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bucket table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the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head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linked list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records mapped to that bucket.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012933E-7EB1-0D3F-1318-99F5A14F5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273973"/>
              </p:ext>
            </p:extLst>
          </p:nvPr>
        </p:nvGraphicFramePr>
        <p:xfrm>
          <a:off x="2148840" y="4183672"/>
          <a:ext cx="838200" cy="2255904"/>
        </p:xfrm>
        <a:graphic>
          <a:graphicData uri="http://schemas.openxmlformats.org/drawingml/2006/table">
            <a:tbl>
              <a:tblPr firstRow="1" bandRow="1"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US" dirty="0"/>
                        <a:t>B-1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5AB59B4-6B03-487F-3E5A-8A7A2C392CDA}"/>
              </a:ext>
            </a:extLst>
          </p:cNvPr>
          <p:cNvSpPr txBox="1"/>
          <p:nvPr/>
        </p:nvSpPr>
        <p:spPr>
          <a:xfrm>
            <a:off x="1990962" y="3353190"/>
            <a:ext cx="1234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Bucket </a:t>
            </a:r>
          </a:p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Table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16ABBB-257C-F161-16FD-A298A21817B3}"/>
              </a:ext>
            </a:extLst>
          </p:cNvPr>
          <p:cNvGrpSpPr/>
          <p:nvPr/>
        </p:nvGrpSpPr>
        <p:grpSpPr>
          <a:xfrm>
            <a:off x="3291840" y="4255571"/>
            <a:ext cx="893824" cy="224136"/>
            <a:chOff x="1676400" y="3942859"/>
            <a:chExt cx="893824" cy="22413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08734AD-C041-05BF-4A23-590D9E1EC3D2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7F12BE-29E5-95B5-1831-CA295054F0FB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5B9075-3531-4A98-7AD6-901733EB9EC4}"/>
              </a:ext>
            </a:extLst>
          </p:cNvPr>
          <p:cNvGrpSpPr/>
          <p:nvPr/>
        </p:nvGrpSpPr>
        <p:grpSpPr>
          <a:xfrm>
            <a:off x="4650592" y="4255570"/>
            <a:ext cx="893824" cy="224136"/>
            <a:chOff x="1676400" y="3942859"/>
            <a:chExt cx="893824" cy="22413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E11D335-A07B-3AAF-FE8D-16E745A18609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D1302C0-A361-FFF4-8E63-EC8C825267B8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353004-D976-969B-58D9-3CD2D843EEF4}"/>
              </a:ext>
            </a:extLst>
          </p:cNvPr>
          <p:cNvGrpSpPr/>
          <p:nvPr/>
        </p:nvGrpSpPr>
        <p:grpSpPr>
          <a:xfrm>
            <a:off x="6187440" y="4255570"/>
            <a:ext cx="893824" cy="224136"/>
            <a:chOff x="1676400" y="3942859"/>
            <a:chExt cx="893824" cy="22413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95F534-D87E-9FF7-70A5-9E2F47A1016A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A9386C-641E-F6E9-7CCE-AB85B73BD489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AF64A98-6F51-B55B-0785-ED2942826CEC}"/>
              </a:ext>
            </a:extLst>
          </p:cNvPr>
          <p:cNvCxnSpPr>
            <a:endCxn id="49" idx="1"/>
          </p:cNvCxnSpPr>
          <p:nvPr/>
        </p:nvCxnSpPr>
        <p:spPr>
          <a:xfrm>
            <a:off x="2987040" y="4367638"/>
            <a:ext cx="304800" cy="3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EC472BF-F7CF-5756-7D78-E9518DCF884C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4185664" y="4367639"/>
            <a:ext cx="464928" cy="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EF8BE4-0EBB-D476-C580-216ECC05A8A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>
            <a:off x="5544416" y="4367639"/>
            <a:ext cx="643024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6DE877-2908-60C2-AD95-7CF451ED173D}"/>
              </a:ext>
            </a:extLst>
          </p:cNvPr>
          <p:cNvCxnSpPr>
            <a:stCxn id="56" idx="3"/>
          </p:cNvCxnSpPr>
          <p:nvPr/>
        </p:nvCxnSpPr>
        <p:spPr>
          <a:xfrm flipV="1">
            <a:off x="7081264" y="4367638"/>
            <a:ext cx="477776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F3CCD9-4905-FEBD-93DA-A400BC15DEE9}"/>
              </a:ext>
            </a:extLst>
          </p:cNvPr>
          <p:cNvGrpSpPr/>
          <p:nvPr/>
        </p:nvGrpSpPr>
        <p:grpSpPr>
          <a:xfrm>
            <a:off x="3291840" y="4622476"/>
            <a:ext cx="893824" cy="224136"/>
            <a:chOff x="1676400" y="3942859"/>
            <a:chExt cx="893824" cy="2241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F0D9E0-0849-FC63-2245-7684E45D7165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0E4417A-2BCE-7A87-CD61-660772327A25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A2CD2C-55CD-DAFC-644D-CF12C9241F85}"/>
              </a:ext>
            </a:extLst>
          </p:cNvPr>
          <p:cNvGrpSpPr/>
          <p:nvPr/>
        </p:nvGrpSpPr>
        <p:grpSpPr>
          <a:xfrm>
            <a:off x="4650592" y="4622475"/>
            <a:ext cx="893824" cy="224136"/>
            <a:chOff x="1676400" y="3942859"/>
            <a:chExt cx="893824" cy="2241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18035E-8CBA-A65B-A053-1FA72F21CB63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E5737F5-FD32-12B1-7A38-DA77C66EE18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8D11F8-B077-906C-08D0-B357B0C8D0AC}"/>
              </a:ext>
            </a:extLst>
          </p:cNvPr>
          <p:cNvGrpSpPr/>
          <p:nvPr/>
        </p:nvGrpSpPr>
        <p:grpSpPr>
          <a:xfrm>
            <a:off x="6187440" y="4622475"/>
            <a:ext cx="893824" cy="224136"/>
            <a:chOff x="1676400" y="3942859"/>
            <a:chExt cx="893824" cy="22413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F4F92E9-CB24-081F-DC5B-BDCC57D2B36E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4A397DB-CAB6-173B-2ED9-CD6216310CAB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9B1BA9-A7A7-624E-4125-A8E0A92B6C16}"/>
              </a:ext>
            </a:extLst>
          </p:cNvPr>
          <p:cNvCxnSpPr>
            <a:endCxn id="62" idx="1"/>
          </p:cNvCxnSpPr>
          <p:nvPr/>
        </p:nvCxnSpPr>
        <p:spPr>
          <a:xfrm>
            <a:off x="2987040" y="4734543"/>
            <a:ext cx="304800" cy="3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EEA606-644B-1720-0CC6-0C877C87BA74}"/>
              </a:ext>
            </a:extLst>
          </p:cNvPr>
          <p:cNvCxnSpPr>
            <a:stCxn id="63" idx="3"/>
            <a:endCxn id="65" idx="1"/>
          </p:cNvCxnSpPr>
          <p:nvPr/>
        </p:nvCxnSpPr>
        <p:spPr>
          <a:xfrm>
            <a:off x="4185664" y="4734544"/>
            <a:ext cx="464928" cy="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CD931-B134-1C40-6B76-E01EF31FAF04}"/>
              </a:ext>
            </a:extLst>
          </p:cNvPr>
          <p:cNvCxnSpPr>
            <a:stCxn id="70" idx="3"/>
            <a:endCxn id="73" idx="1"/>
          </p:cNvCxnSpPr>
          <p:nvPr/>
        </p:nvCxnSpPr>
        <p:spPr>
          <a:xfrm>
            <a:off x="5544416" y="4734544"/>
            <a:ext cx="643024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AA1E1FD-70BA-DCD2-5708-5F637570F37E}"/>
              </a:ext>
            </a:extLst>
          </p:cNvPr>
          <p:cNvCxnSpPr>
            <a:stCxn id="74" idx="3"/>
          </p:cNvCxnSpPr>
          <p:nvPr/>
        </p:nvCxnSpPr>
        <p:spPr>
          <a:xfrm flipV="1">
            <a:off x="7081264" y="4734543"/>
            <a:ext cx="477776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70AC0A7-7BA9-7056-1A31-FEFDCBD9057A}"/>
              </a:ext>
            </a:extLst>
          </p:cNvPr>
          <p:cNvGrpSpPr/>
          <p:nvPr/>
        </p:nvGrpSpPr>
        <p:grpSpPr>
          <a:xfrm>
            <a:off x="3291840" y="6089326"/>
            <a:ext cx="893824" cy="224136"/>
            <a:chOff x="1676400" y="3942859"/>
            <a:chExt cx="893824" cy="2241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9B973C6-1286-9361-6248-07EC5AB3067E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5BB316E-5BFB-1000-CC98-B834C5B3B547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67FAAF-6B92-D855-4F04-A9272BA1160A}"/>
              </a:ext>
            </a:extLst>
          </p:cNvPr>
          <p:cNvGrpSpPr/>
          <p:nvPr/>
        </p:nvGrpSpPr>
        <p:grpSpPr>
          <a:xfrm>
            <a:off x="4650592" y="6089325"/>
            <a:ext cx="893824" cy="224136"/>
            <a:chOff x="1676400" y="3942859"/>
            <a:chExt cx="893824" cy="22413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7DD452-004B-B75B-772A-4BF8E48051B8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835C540-6DF5-7D18-7042-0E891498C1EC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E33C94-1994-2E31-C3D4-2427C4D1B0E6}"/>
              </a:ext>
            </a:extLst>
          </p:cNvPr>
          <p:cNvGrpSpPr/>
          <p:nvPr/>
        </p:nvGrpSpPr>
        <p:grpSpPr>
          <a:xfrm>
            <a:off x="6187440" y="6089325"/>
            <a:ext cx="893824" cy="224136"/>
            <a:chOff x="1676400" y="3942859"/>
            <a:chExt cx="893824" cy="22413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F1712EE-F6AC-4BD6-152F-EF2DF19D5967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BBABFC5-C756-5E7C-BAA5-D941F7182CB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B3E0135-71FA-1A0B-3B40-6F40F5757F02}"/>
              </a:ext>
            </a:extLst>
          </p:cNvPr>
          <p:cNvCxnSpPr>
            <a:endCxn id="80" idx="1"/>
          </p:cNvCxnSpPr>
          <p:nvPr/>
        </p:nvCxnSpPr>
        <p:spPr>
          <a:xfrm>
            <a:off x="2987040" y="6201393"/>
            <a:ext cx="304800" cy="3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93F74F-3581-0BF6-5A5E-7FE65AEF0551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185664" y="6201394"/>
            <a:ext cx="464928" cy="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8E6E9A-BB77-57D9-5B47-6B2D646511E6}"/>
              </a:ext>
            </a:extLst>
          </p:cNvPr>
          <p:cNvCxnSpPr>
            <a:stCxn id="84" idx="3"/>
            <a:endCxn id="86" idx="1"/>
          </p:cNvCxnSpPr>
          <p:nvPr/>
        </p:nvCxnSpPr>
        <p:spPr>
          <a:xfrm>
            <a:off x="5544416" y="6201394"/>
            <a:ext cx="643024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2E9721-6908-244E-26BA-15E8FA946FDE}"/>
              </a:ext>
            </a:extLst>
          </p:cNvPr>
          <p:cNvCxnSpPr>
            <a:stCxn id="87" idx="3"/>
          </p:cNvCxnSpPr>
          <p:nvPr/>
        </p:nvCxnSpPr>
        <p:spPr>
          <a:xfrm flipV="1">
            <a:off x="7081264" y="6201393"/>
            <a:ext cx="477776" cy="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017B5C1-BFBD-6E9B-2BCC-B188D56928ED}"/>
              </a:ext>
            </a:extLst>
          </p:cNvPr>
          <p:cNvSpPr txBox="1"/>
          <p:nvPr/>
        </p:nvSpPr>
        <p:spPr>
          <a:xfrm>
            <a:off x="5195956" y="522950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List of Elements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8A2F0CF-BE62-CCB0-221D-8F3FCE7FF503}"/>
              </a:ext>
            </a:extLst>
          </p:cNvPr>
          <p:cNvSpPr/>
          <p:nvPr/>
        </p:nvSpPr>
        <p:spPr>
          <a:xfrm>
            <a:off x="7850048" y="4846610"/>
            <a:ext cx="2757486" cy="905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Shruti" panose="020B0502040204020203" pitchFamily="34" charset="0"/>
              </a:rPr>
              <a:t>The open hashing </a:t>
            </a:r>
            <a:b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Shruti" panose="020B0502040204020203" pitchFamily="34" charset="0"/>
              </a:rPr>
            </a:b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Shruti" panose="020B0502040204020203" pitchFamily="34" charset="0"/>
              </a:rPr>
              <a:t>data organization</a:t>
            </a:r>
            <a:endParaRPr lang="en-US" sz="24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9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Close Hashing Data Structure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632376"/>
            <a:ext cx="9420434" cy="383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closed hash table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keeps the elements in the bucket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itself.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Only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one element can be put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the bucket.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we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try to place an element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the bucket and find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already holds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 element, then we say that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occurred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case of collision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the element should be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rehashed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alternate empty location within the bucket table.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closed hashing, collision handling is a very important issue.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6D1D7A-53EA-C9CF-FEA6-EF008CFBF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55768"/>
              </p:ext>
            </p:extLst>
          </p:nvPr>
        </p:nvGraphicFramePr>
        <p:xfrm>
          <a:off x="10430434" y="1109831"/>
          <a:ext cx="838200" cy="2743200"/>
        </p:xfrm>
        <a:graphic>
          <a:graphicData uri="http://schemas.openxmlformats.org/drawingml/2006/table">
            <a:tbl>
              <a:tblPr firstRow="1" bandRow="1"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24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24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24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762734-D56C-B80C-1C27-DCA6C6C23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312200"/>
              </p:ext>
            </p:extLst>
          </p:nvPr>
        </p:nvGraphicFramePr>
        <p:xfrm>
          <a:off x="9973234" y="1109831"/>
          <a:ext cx="381000" cy="2743200"/>
        </p:xfrm>
        <a:graphic>
          <a:graphicData uri="http://schemas.openxmlformats.org/drawingml/2006/table">
            <a:tbl>
              <a:tblPr firstRow="1" bandRow="1"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73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20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of hash Functions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0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of Hash Functions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899473" cy="421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marR="0" lvl="0" indent="-353475" algn="just" defTabSz="91440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Hash Function: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It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is a technique of mapping a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large chunk of data into small tables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using a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hashing function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.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53475" marR="0" lvl="0" indent="-353475" algn="just" defTabSz="91440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Hash function is also known as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message digest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function.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Characteristics of a Good Hash Function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good hash function avoids collisions.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good hash function tends to spread keys evenly in the array.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good hash function is easy to compute.</a:t>
            </a:r>
          </a:p>
        </p:txBody>
      </p:sp>
    </p:spTree>
    <p:extLst>
      <p:ext uri="{BB962C8B-B14F-4D97-AF65-F5344CB8AC3E}">
        <p14:creationId xmlns:p14="http://schemas.microsoft.com/office/powerpoint/2010/main" val="173589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of Hash Functions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271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Different hashing functions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Division-Method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Midsquare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Method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Folding Method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Digit Analysis Method</a:t>
            </a:r>
          </a:p>
        </p:txBody>
      </p:sp>
    </p:spTree>
    <p:extLst>
      <p:ext uri="{BB962C8B-B14F-4D97-AF65-F5344CB8AC3E}">
        <p14:creationId xmlns:p14="http://schemas.microsoft.com/office/powerpoint/2010/main" val="93933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Division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525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this method we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modular arithmetic system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divide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 value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some integer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divisor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(may be table size).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gives us the location value, where the element can be placed.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We can write,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 = (K mod m)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= location in table/file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= key value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= table size/number of slots in file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US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Suppose,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 = 23, m = 10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then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 = (23 mod 10) = 3 = 3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key whose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value is 23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placed in </a:t>
            </a:r>
            <a:r>
              <a:rPr lang="en-US" sz="20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  <a:r>
              <a:rPr lang="en-US" sz="2000" b="1" kern="1200" baseline="30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location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690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 err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Midsquare</a:t>
            </a:r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593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this case, we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square the value of a key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and take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number of digits required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form an address, from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middle position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squared value.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value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square is 256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Now if we want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address of two digits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We select the address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(i.e. two digits starting from middle of 256)</a:t>
            </a:r>
            <a:endParaRPr lang="en-US" sz="18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US" sz="20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value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60.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 the hash table has </a:t>
            </a:r>
            <a:r>
              <a:rPr lang="en-US" sz="20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100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memory locations. So </a:t>
            </a:r>
            <a:r>
              <a:rPr lang="en-US" sz="20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r=2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because two digits are required to map the key to the memory location.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 = 60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 x k = 60 x 60 = 3600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h(60) = 60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hash value obtained is 60.</a:t>
            </a:r>
          </a:p>
          <a:p>
            <a:pPr marL="457200" marR="0" lvl="1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91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Folding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513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method involves two steps: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Step-1: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Divide the key-value k into a number of parts i.e. k1, k2, k3,….,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where each part has the same number of digits except for the last part that can have lesser digits than the other parts.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Step-2: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Add the individual parts. The hash value is obtained by ignoring the last carry if any.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US" sz="22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Formula: </a:t>
            </a:r>
          </a:p>
          <a:p>
            <a:pPr marL="720725" marR="0" lvl="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2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 = k1, k2, k3, k4, ….., </a:t>
            </a:r>
            <a:r>
              <a:rPr lang="en-US" sz="2200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kn</a:t>
            </a:r>
            <a:endParaRPr lang="en-US" sz="22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720725" marR="0" lvl="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2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 = k1+ k2 + k3 + k4 +….+ </a:t>
            </a:r>
            <a:r>
              <a:rPr lang="en-US" sz="2200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kn</a:t>
            </a:r>
            <a:endParaRPr lang="en-US" sz="22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720725" marR="0" lvl="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2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h(K)= s</a:t>
            </a:r>
          </a:p>
          <a:p>
            <a:pPr marL="720725" marR="0" lvl="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2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Here, </a:t>
            </a:r>
            <a:r>
              <a:rPr lang="en-US" sz="22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</a:t>
            </a:r>
            <a:r>
              <a:rPr lang="en-US" sz="22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is obtained by adding the parts of the key</a:t>
            </a:r>
            <a:r>
              <a:rPr lang="en-US" sz="22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k.</a:t>
            </a:r>
          </a:p>
        </p:txBody>
      </p:sp>
    </p:spTree>
    <p:extLst>
      <p:ext uri="{BB962C8B-B14F-4D97-AF65-F5344CB8AC3E}">
        <p14:creationId xmlns:p14="http://schemas.microsoft.com/office/powerpoint/2010/main" val="185650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5"/>
          <p:cNvSpPr txBox="1"/>
          <p:nvPr/>
        </p:nvSpPr>
        <p:spPr>
          <a:xfrm>
            <a:off x="184271" y="1741157"/>
            <a:ext cx="7092564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US" sz="32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Unit - </a:t>
            </a:r>
            <a:r>
              <a:rPr lang="en-IN" sz="32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</a:p>
          <a:p>
            <a:r>
              <a:rPr lang="en-US" sz="3200" b="1" dirty="0">
                <a:solidFill>
                  <a:srgbClr val="666666"/>
                </a:solidFill>
                <a:latin typeface="Proxima Nova"/>
              </a:rPr>
              <a:t>Hashing &amp; Collision</a:t>
            </a:r>
          </a:p>
        </p:txBody>
      </p:sp>
      <p:sp>
        <p:nvSpPr>
          <p:cNvPr id="12" name="Google Shape;73;p15"/>
          <p:cNvSpPr txBox="1"/>
          <p:nvPr/>
        </p:nvSpPr>
        <p:spPr>
          <a:xfrm>
            <a:off x="445082" y="5671336"/>
            <a:ext cx="4752017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US" sz="2133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 Chirag Bhalodia</a:t>
            </a:r>
          </a:p>
          <a:p>
            <a:pPr lvl="0"/>
            <a:r>
              <a:rPr lang="en-US" sz="2133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Department of Computer Engineering</a:t>
            </a:r>
            <a:endParaRPr sz="2133" dirty="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184271" y="946181"/>
            <a:ext cx="46551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24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01CE1301</a:t>
            </a:r>
            <a:r>
              <a:rPr lang="en-IN" sz="24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Proxima Nova"/>
                <a:sym typeface="Proxima Nova"/>
              </a:rPr>
              <a:t> – Data 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Folding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27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Example: </a:t>
            </a:r>
            <a:r>
              <a:rPr kumimoji="0" lang="en-US" sz="23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 = 12345678. Perform folding method of hash function. (i.e., Digit = 2)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Here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actual 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each parts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key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added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12345678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and the required address is of two digits,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Break the key into: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12, 34, 56, 78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Add these, we get 12 + 34 + 56 + 78 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ignore first “1” we get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80 as location</a:t>
            </a:r>
          </a:p>
        </p:txBody>
      </p:sp>
    </p:spTree>
    <p:extLst>
      <p:ext uri="{BB962C8B-B14F-4D97-AF65-F5344CB8AC3E}">
        <p14:creationId xmlns:p14="http://schemas.microsoft.com/office/powerpoint/2010/main" val="82865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Analysis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744136"/>
            <a:ext cx="11899473" cy="45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Here we make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statistical analysis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digits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select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those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digits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(of fixed position) which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occur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quite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frequently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Then reverse 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shifts the digits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get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For example,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key is 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9861234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the statistical analysis has revealed the fact that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fifth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position digits occur quite frequently,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choose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digits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these positions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from the key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So we get,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Reversing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we get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26 as the address</a:t>
            </a:r>
          </a:p>
        </p:txBody>
      </p:sp>
    </p:spTree>
    <p:extLst>
      <p:ext uri="{BB962C8B-B14F-4D97-AF65-F5344CB8AC3E}">
        <p14:creationId xmlns:p14="http://schemas.microsoft.com/office/powerpoint/2010/main" val="368869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Collision in Hashing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99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Collision in Hashing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41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 resolution is the main problem in hashing.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collision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occurs when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more than one value to be hashed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by a particular hash function,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hash to the same slot in the 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or data structure (hash table) being generated by the hash function.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 hash collision or hash clash is when two pieces of data in a hash table share the same hash value.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Hashing collisions can have negative impacts on the performance, security, and integrity of the data and the system.</a:t>
            </a:r>
          </a:p>
        </p:txBody>
      </p:sp>
    </p:spTree>
    <p:extLst>
      <p:ext uri="{BB962C8B-B14F-4D97-AF65-F5344CB8AC3E}">
        <p14:creationId xmlns:p14="http://schemas.microsoft.com/office/powerpoint/2010/main" val="72068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20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Collision Resolution Techniques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4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Collision Resolution Techniques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32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 resolution is the main problem in hashing.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the element to be inserted is mapped to the same location, where an element is already inserted then we have a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and it must be resolved.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There are several strategies for collision resolution. The most commonly used are 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Separate chaining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- used with open hashing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Open addressing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- used with closed hashing</a:t>
            </a:r>
          </a:p>
        </p:txBody>
      </p:sp>
    </p:spTree>
    <p:extLst>
      <p:ext uri="{BB962C8B-B14F-4D97-AF65-F5344CB8AC3E}">
        <p14:creationId xmlns:p14="http://schemas.microsoft.com/office/powerpoint/2010/main" val="2852021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 Chaining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34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this strategy, a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separate list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all elements mapped to the same value is maintained.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Separate chaining is based on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 avoidance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memory space is tight, separate chaining should be avoided.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Additional memory space for links is wasted in storing address of linked 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Hashing function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should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ensure even distribution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elements among buckets; otherwise the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timing behaviour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most operations on hash table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will deteriorate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37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 Chaining Method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FA7874-4157-06F9-173F-84CAF401B194}"/>
              </a:ext>
            </a:extLst>
          </p:cNvPr>
          <p:cNvGraphicFramePr>
            <a:graphicFrameLocks noGrp="1"/>
          </p:cNvGraphicFramePr>
          <p:nvPr/>
        </p:nvGraphicFramePr>
        <p:xfrm>
          <a:off x="2028823" y="1211904"/>
          <a:ext cx="1247776" cy="4911300"/>
        </p:xfrm>
        <a:graphic>
          <a:graphicData uri="http://schemas.openxmlformats.org/drawingml/2006/table">
            <a:tbl>
              <a:tblPr firstRow="1" bandRow="1"/>
              <a:tblGrid>
                <a:gridCol w="79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0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1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2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3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4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5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6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7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8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13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000" dirty="0"/>
                        <a:t>9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571C380-370B-B855-E9CF-AA624E775553}"/>
              </a:ext>
            </a:extLst>
          </p:cNvPr>
          <p:cNvGrpSpPr/>
          <p:nvPr/>
        </p:nvGrpSpPr>
        <p:grpSpPr>
          <a:xfrm>
            <a:off x="3827603" y="1198457"/>
            <a:ext cx="893824" cy="489600"/>
            <a:chOff x="1676400" y="3942859"/>
            <a:chExt cx="893824" cy="2241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19409-F7FB-1036-7A79-332316DCAFD9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0F2AC9-E806-F2BA-E56D-D9633EC227D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492F1A-D43C-38B9-6BF3-07BD5F057C8F}"/>
              </a:ext>
            </a:extLst>
          </p:cNvPr>
          <p:cNvGrpSpPr/>
          <p:nvPr/>
        </p:nvGrpSpPr>
        <p:grpSpPr>
          <a:xfrm>
            <a:off x="5486400" y="1198457"/>
            <a:ext cx="893824" cy="489600"/>
            <a:chOff x="1676400" y="3942859"/>
            <a:chExt cx="893824" cy="2241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345CA-42A1-A946-6CB6-7DB6B843FCCF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50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C83B0-90F6-0290-F1CC-CA04F4BCA39A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52ADF1-35AE-0335-DF00-09454B30BAB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721427" y="1443256"/>
            <a:ext cx="764973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A71430-E00D-4B3D-6D30-3C03DD81184B}"/>
              </a:ext>
            </a:extLst>
          </p:cNvPr>
          <p:cNvCxnSpPr>
            <a:endCxn id="5" idx="1"/>
          </p:cNvCxnSpPr>
          <p:nvPr/>
        </p:nvCxnSpPr>
        <p:spPr>
          <a:xfrm>
            <a:off x="3267411" y="1443256"/>
            <a:ext cx="560192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F304B3-72A6-B836-7BB6-09BF76D0DE34}"/>
              </a:ext>
            </a:extLst>
          </p:cNvPr>
          <p:cNvCxnSpPr/>
          <p:nvPr/>
        </p:nvCxnSpPr>
        <p:spPr>
          <a:xfrm flipH="1">
            <a:off x="5931580" y="1243280"/>
            <a:ext cx="428879" cy="45822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4CA237-7D8E-4A0A-BCE0-7CD84ACAFAA8}"/>
              </a:ext>
            </a:extLst>
          </p:cNvPr>
          <p:cNvGrpSpPr/>
          <p:nvPr/>
        </p:nvGrpSpPr>
        <p:grpSpPr>
          <a:xfrm>
            <a:off x="3827603" y="2180260"/>
            <a:ext cx="893824" cy="489600"/>
            <a:chOff x="1676400" y="3942859"/>
            <a:chExt cx="893824" cy="2241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0FA216-EDB2-B1CD-0D6A-9F717FB4D7D9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3487C7-104E-FCDD-B43E-8F6725D765E0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4E338-0BAE-2E22-3700-68125821E1F0}"/>
              </a:ext>
            </a:extLst>
          </p:cNvPr>
          <p:cNvCxnSpPr>
            <a:stCxn id="15" idx="3"/>
            <a:endCxn id="23" idx="1"/>
          </p:cNvCxnSpPr>
          <p:nvPr/>
        </p:nvCxnSpPr>
        <p:spPr>
          <a:xfrm>
            <a:off x="4721427" y="2425059"/>
            <a:ext cx="796023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9FA72D-48EE-4730-BE00-611463DD1C2C}"/>
              </a:ext>
            </a:extLst>
          </p:cNvPr>
          <p:cNvCxnSpPr>
            <a:endCxn id="14" idx="1"/>
          </p:cNvCxnSpPr>
          <p:nvPr/>
        </p:nvCxnSpPr>
        <p:spPr>
          <a:xfrm>
            <a:off x="3267411" y="2425059"/>
            <a:ext cx="560192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35888C-2758-5FE8-69FA-718B9DAF005D}"/>
              </a:ext>
            </a:extLst>
          </p:cNvPr>
          <p:cNvGrpSpPr/>
          <p:nvPr/>
        </p:nvGrpSpPr>
        <p:grpSpPr>
          <a:xfrm>
            <a:off x="7259576" y="2180260"/>
            <a:ext cx="893824" cy="489600"/>
            <a:chOff x="1676400" y="3942859"/>
            <a:chExt cx="893824" cy="22413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CF4D92-3C4B-8994-55AF-BD9CA692F08C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62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63D528-2091-2D83-47FD-DC7D60ADEDD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FD3FC7-C6D0-13B4-965E-5D01363585A5}"/>
              </a:ext>
            </a:extLst>
          </p:cNvPr>
          <p:cNvCxnSpPr/>
          <p:nvPr/>
        </p:nvCxnSpPr>
        <p:spPr>
          <a:xfrm flipH="1">
            <a:off x="7705663" y="2193708"/>
            <a:ext cx="447739" cy="489597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BE314A-92A0-0A9D-DCEB-EA750E37B5C2}"/>
              </a:ext>
            </a:extLst>
          </p:cNvPr>
          <p:cNvGrpSpPr/>
          <p:nvPr/>
        </p:nvGrpSpPr>
        <p:grpSpPr>
          <a:xfrm>
            <a:off x="5517450" y="2180260"/>
            <a:ext cx="893824" cy="489600"/>
            <a:chOff x="1676400" y="3942859"/>
            <a:chExt cx="893824" cy="2241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94B21F-80C8-9C0E-7193-3AF9CF1A0900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7C630F-9CBF-36CB-FD38-81B97279C1D1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BC1E32-F72A-9A74-E8B2-20800D9FDD69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>
            <a:off x="6411274" y="2425059"/>
            <a:ext cx="84830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489575-189D-8802-C8CE-85D12ECB6E1C}"/>
              </a:ext>
            </a:extLst>
          </p:cNvPr>
          <p:cNvGrpSpPr/>
          <p:nvPr/>
        </p:nvGrpSpPr>
        <p:grpSpPr>
          <a:xfrm>
            <a:off x="3827603" y="3168868"/>
            <a:ext cx="893824" cy="489600"/>
            <a:chOff x="1676400" y="3942859"/>
            <a:chExt cx="893824" cy="2241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B7970-8CA2-5216-469C-952B9E7E83B0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620D59-374C-F069-BAD7-41AF5F1457EF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568F6-E2DE-401D-021D-D7EDE1C408DB}"/>
              </a:ext>
            </a:extLst>
          </p:cNvPr>
          <p:cNvGrpSpPr/>
          <p:nvPr/>
        </p:nvGrpSpPr>
        <p:grpSpPr>
          <a:xfrm>
            <a:off x="5487221" y="3168868"/>
            <a:ext cx="893824" cy="489600"/>
            <a:chOff x="1676400" y="3942859"/>
            <a:chExt cx="893824" cy="2241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085B8E-556B-FB02-D6D5-C48837FD3E61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24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774AB9-EB90-F80A-B443-815717281EA0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78C642-1DD1-0CCC-FC49-866F730FD182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721427" y="3413667"/>
            <a:ext cx="765794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9675B-8E45-CEAF-E266-75D82EC9E4FC}"/>
              </a:ext>
            </a:extLst>
          </p:cNvPr>
          <p:cNvCxnSpPr>
            <a:endCxn id="27" idx="1"/>
          </p:cNvCxnSpPr>
          <p:nvPr/>
        </p:nvCxnSpPr>
        <p:spPr>
          <a:xfrm>
            <a:off x="3267411" y="3413667"/>
            <a:ext cx="560192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AE819-DE96-A977-61D0-496ED2C0F251}"/>
              </a:ext>
            </a:extLst>
          </p:cNvPr>
          <p:cNvCxnSpPr/>
          <p:nvPr/>
        </p:nvCxnSpPr>
        <p:spPr>
          <a:xfrm flipH="1">
            <a:off x="5950090" y="3168869"/>
            <a:ext cx="417510" cy="489597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6FD64-37D6-3FD4-9E14-647C57EB705A}"/>
              </a:ext>
            </a:extLst>
          </p:cNvPr>
          <p:cNvGrpSpPr/>
          <p:nvPr/>
        </p:nvGrpSpPr>
        <p:grpSpPr>
          <a:xfrm>
            <a:off x="3827603" y="4649869"/>
            <a:ext cx="893824" cy="489600"/>
            <a:chOff x="1676400" y="3942859"/>
            <a:chExt cx="893824" cy="2241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F55CEB-E60B-90EB-879F-11CDBA414C5D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7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64A44E-A5B4-2131-0B24-F417E846D04D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5DE533-B9DB-94CC-49AF-08669D3B2CD1}"/>
              </a:ext>
            </a:extLst>
          </p:cNvPr>
          <p:cNvCxnSpPr>
            <a:endCxn id="36" idx="1"/>
          </p:cNvCxnSpPr>
          <p:nvPr/>
        </p:nvCxnSpPr>
        <p:spPr>
          <a:xfrm flipV="1">
            <a:off x="3267411" y="4894670"/>
            <a:ext cx="560192" cy="621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9DA390-066E-DED9-A751-510F78807BA0}"/>
              </a:ext>
            </a:extLst>
          </p:cNvPr>
          <p:cNvCxnSpPr/>
          <p:nvPr/>
        </p:nvCxnSpPr>
        <p:spPr>
          <a:xfrm flipH="1">
            <a:off x="4273690" y="4662346"/>
            <a:ext cx="447737" cy="477121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353E58-EBA6-7CE7-4273-0BBEB41CCE94}"/>
              </a:ext>
            </a:extLst>
          </p:cNvPr>
          <p:cNvGrpSpPr/>
          <p:nvPr/>
        </p:nvGrpSpPr>
        <p:grpSpPr>
          <a:xfrm>
            <a:off x="3827603" y="5615733"/>
            <a:ext cx="893824" cy="489600"/>
            <a:chOff x="1676400" y="3942859"/>
            <a:chExt cx="893824" cy="22413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9358242-E84B-0767-0E56-AE031DCD6B3A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07289F-4AE6-B361-6DE9-462D19B9188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FE29B9-9281-DADA-F519-3DAC09E36FB3}"/>
              </a:ext>
            </a:extLst>
          </p:cNvPr>
          <p:cNvGrpSpPr/>
          <p:nvPr/>
        </p:nvGrpSpPr>
        <p:grpSpPr>
          <a:xfrm>
            <a:off x="5485492" y="5615733"/>
            <a:ext cx="893824" cy="489600"/>
            <a:chOff x="1676400" y="3942859"/>
            <a:chExt cx="893824" cy="22413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7F4587-E444-E3F2-33AF-51F9AE43846E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69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AF6C68-8AC4-4B1C-B3DE-3F58420C1310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0AC896-0F3A-23DD-3E79-05AE21595EA3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4721427" y="5860532"/>
            <a:ext cx="764065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A474E5-6574-2B73-977E-609D3090B93E}"/>
              </a:ext>
            </a:extLst>
          </p:cNvPr>
          <p:cNvCxnSpPr>
            <a:endCxn id="41" idx="1"/>
          </p:cNvCxnSpPr>
          <p:nvPr/>
        </p:nvCxnSpPr>
        <p:spPr>
          <a:xfrm>
            <a:off x="3267411" y="5860532"/>
            <a:ext cx="560192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8DDE9A-BA2F-D972-2BA9-DB6543DE6968}"/>
              </a:ext>
            </a:extLst>
          </p:cNvPr>
          <p:cNvCxnSpPr/>
          <p:nvPr/>
        </p:nvCxnSpPr>
        <p:spPr>
          <a:xfrm flipH="1">
            <a:off x="5931579" y="5602287"/>
            <a:ext cx="447739" cy="489597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14A869D-D903-C2D4-A51C-D99687A380F3}"/>
              </a:ext>
            </a:extLst>
          </p:cNvPr>
          <p:cNvSpPr/>
          <p:nvPr/>
        </p:nvSpPr>
        <p:spPr>
          <a:xfrm>
            <a:off x="8791830" y="2878648"/>
            <a:ext cx="2745688" cy="1070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A Separate Chaining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Hash Table</a:t>
            </a:r>
            <a:endParaRPr lang="en-US" sz="2400" kern="12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83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- Separate chaining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4B3FD-D2DB-6863-C1B2-9685E5D9E1A7}"/>
              </a:ext>
            </a:extLst>
          </p:cNvPr>
          <p:cNvSpPr/>
          <p:nvPr/>
        </p:nvSpPr>
        <p:spPr>
          <a:xfrm>
            <a:off x="134472" y="907229"/>
            <a:ext cx="119006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Example : The integers given below are to be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inserted</a:t>
            </a:r>
            <a:r>
              <a:rPr lang="en-IN" sz="2400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 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 a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hash table</a:t>
            </a:r>
            <a:r>
              <a:rPr lang="en-IN" sz="2400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 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with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5 locations 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using chaining to resolve collisions. Construct hash table and use simplest hash function. </a:t>
            </a:r>
          </a:p>
          <a:p>
            <a:pPr algn="ctr">
              <a:buClrTx/>
              <a:buFontTx/>
              <a:buNone/>
            </a:pP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1, 2, 3, 4, 5, 10, 21, 22, 33, 34, 15, 32, 31, 48, 49, 50</a:t>
            </a:r>
            <a:endParaRPr lang="en-US" sz="2400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DF981C-3923-6169-8D53-37BA8741CF0F}"/>
              </a:ext>
            </a:extLst>
          </p:cNvPr>
          <p:cNvCxnSpPr/>
          <p:nvPr/>
        </p:nvCxnSpPr>
        <p:spPr>
          <a:xfrm>
            <a:off x="107577" y="2184953"/>
            <a:ext cx="11927541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467A9BF-DD6A-1124-0449-630A395D391E}"/>
              </a:ext>
            </a:extLst>
          </p:cNvPr>
          <p:cNvSpPr/>
          <p:nvPr/>
        </p:nvSpPr>
        <p:spPr>
          <a:xfrm>
            <a:off x="134471" y="2193472"/>
            <a:ext cx="11900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An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element</a:t>
            </a:r>
            <a:r>
              <a:rPr lang="en-IN" sz="2400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 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can be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mapped</a:t>
            </a:r>
            <a:r>
              <a:rPr lang="en-IN" sz="2400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 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to a location in the hash table using the mapping </a:t>
            </a: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function</a:t>
            </a:r>
            <a:r>
              <a:rPr lang="en-IN" sz="24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</a:t>
            </a:r>
            <a:r>
              <a:rPr lang="en-IN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key % 10</a:t>
            </a:r>
            <a:endParaRPr lang="en-US" sz="2400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EA5736-09B4-1B8D-5D2A-5916954FE96A}"/>
              </a:ext>
            </a:extLst>
          </p:cNvPr>
          <p:cNvCxnSpPr/>
          <p:nvPr/>
        </p:nvCxnSpPr>
        <p:spPr>
          <a:xfrm>
            <a:off x="107577" y="2679295"/>
            <a:ext cx="119988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F4E020-5219-6430-9FC3-C371A9FEF9E4}"/>
              </a:ext>
            </a:extLst>
          </p:cNvPr>
          <p:cNvGraphicFramePr>
            <a:graphicFrameLocks noGrp="1"/>
          </p:cNvGraphicFramePr>
          <p:nvPr/>
        </p:nvGraphicFramePr>
        <p:xfrm>
          <a:off x="134471" y="3149478"/>
          <a:ext cx="5181600" cy="2271078"/>
        </p:xfrm>
        <a:graphic>
          <a:graphicData uri="http://schemas.openxmlformats.org/drawingml/2006/table">
            <a:tbl>
              <a:tblPr firstRow="1" firstCol="1" bandRow="1"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Hash Table Location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Mapped elements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54ED7B-6E05-2F9F-E5DD-35633C77624A}"/>
              </a:ext>
            </a:extLst>
          </p:cNvPr>
          <p:cNvSpPr txBox="1"/>
          <p:nvPr/>
        </p:nvSpPr>
        <p:spPr>
          <a:xfrm>
            <a:off x="2547989" y="37901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1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AC9A8-E619-9A8D-8DA2-03BD161656AC}"/>
              </a:ext>
            </a:extLst>
          </p:cNvPr>
          <p:cNvSpPr txBox="1"/>
          <p:nvPr/>
        </p:nvSpPr>
        <p:spPr>
          <a:xfrm>
            <a:off x="2553116" y="41971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2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B7FDC-8908-D657-FE4C-FBACEE871BBB}"/>
              </a:ext>
            </a:extLst>
          </p:cNvPr>
          <p:cNvSpPr txBox="1"/>
          <p:nvPr/>
        </p:nvSpPr>
        <p:spPr>
          <a:xfrm>
            <a:off x="2537513" y="46227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3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6FAAB-E9BA-C478-F894-2D4090E5DB7D}"/>
              </a:ext>
            </a:extLst>
          </p:cNvPr>
          <p:cNvSpPr txBox="1"/>
          <p:nvPr/>
        </p:nvSpPr>
        <p:spPr>
          <a:xfrm>
            <a:off x="2537513" y="50071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4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099DB-2AFE-47CF-BF51-E8C5E73C6C4C}"/>
              </a:ext>
            </a:extLst>
          </p:cNvPr>
          <p:cNvSpPr txBox="1"/>
          <p:nvPr/>
        </p:nvSpPr>
        <p:spPr>
          <a:xfrm>
            <a:off x="2676991" y="3411381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10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C324F-1BAE-5173-42FE-DE739C9FD1AE}"/>
              </a:ext>
            </a:extLst>
          </p:cNvPr>
          <p:cNvSpPr txBox="1"/>
          <p:nvPr/>
        </p:nvSpPr>
        <p:spPr>
          <a:xfrm>
            <a:off x="2725271" y="379017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21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3FC59-83C0-B9AE-C69E-75CFE2D592F8}"/>
              </a:ext>
            </a:extLst>
          </p:cNvPr>
          <p:cNvSpPr txBox="1"/>
          <p:nvPr/>
        </p:nvSpPr>
        <p:spPr>
          <a:xfrm>
            <a:off x="2725271" y="419715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22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1FDE1-9330-45DE-9BC3-3BA3B8F6A173}"/>
              </a:ext>
            </a:extLst>
          </p:cNvPr>
          <p:cNvSpPr txBox="1"/>
          <p:nvPr/>
        </p:nvSpPr>
        <p:spPr>
          <a:xfrm>
            <a:off x="2725271" y="461146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33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E5396-709F-2EDF-D1C4-6FD3A6F412EC}"/>
              </a:ext>
            </a:extLst>
          </p:cNvPr>
          <p:cNvSpPr txBox="1"/>
          <p:nvPr/>
        </p:nvSpPr>
        <p:spPr>
          <a:xfrm>
            <a:off x="2725271" y="500314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34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B883A-BC89-16D3-7E9D-1689D9C22CBD}"/>
              </a:ext>
            </a:extLst>
          </p:cNvPr>
          <p:cNvSpPr txBox="1"/>
          <p:nvPr/>
        </p:nvSpPr>
        <p:spPr>
          <a:xfrm>
            <a:off x="3147343" y="3411380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15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6D25-6BA2-034F-9A04-C1AC7D80C99D}"/>
              </a:ext>
            </a:extLst>
          </p:cNvPr>
          <p:cNvSpPr txBox="1"/>
          <p:nvPr/>
        </p:nvSpPr>
        <p:spPr>
          <a:xfrm>
            <a:off x="3182471" y="4201619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32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9EAED-D4D8-1E11-8D3A-8B37BCF4A57C}"/>
              </a:ext>
            </a:extLst>
          </p:cNvPr>
          <p:cNvSpPr txBox="1"/>
          <p:nvPr/>
        </p:nvSpPr>
        <p:spPr>
          <a:xfrm>
            <a:off x="3182471" y="3794639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31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F2250-1CFB-E2FF-C664-13E52EB3E8DC}"/>
              </a:ext>
            </a:extLst>
          </p:cNvPr>
          <p:cNvSpPr txBox="1"/>
          <p:nvPr/>
        </p:nvSpPr>
        <p:spPr>
          <a:xfrm>
            <a:off x="3182471" y="461146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48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8B9F10-A92E-8C9F-3597-73CFF48C9AF0}"/>
              </a:ext>
            </a:extLst>
          </p:cNvPr>
          <p:cNvSpPr txBox="1"/>
          <p:nvPr/>
        </p:nvSpPr>
        <p:spPr>
          <a:xfrm>
            <a:off x="3182471" y="501843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49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57A8D-E922-7EE0-EC46-B23A5757DADD}"/>
              </a:ext>
            </a:extLst>
          </p:cNvPr>
          <p:cNvSpPr txBox="1"/>
          <p:nvPr/>
        </p:nvSpPr>
        <p:spPr>
          <a:xfrm>
            <a:off x="3604543" y="340855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, 50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69F12-548C-59E7-ACFB-98EA1D7B6E22}"/>
              </a:ext>
            </a:extLst>
          </p:cNvPr>
          <p:cNvSpPr txBox="1"/>
          <p:nvPr/>
        </p:nvSpPr>
        <p:spPr>
          <a:xfrm>
            <a:off x="2537513" y="341137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C50F895-382D-B274-D318-8061B26F1F68}"/>
              </a:ext>
            </a:extLst>
          </p:cNvPr>
          <p:cNvGraphicFramePr>
            <a:graphicFrameLocks noGrp="1"/>
          </p:cNvGraphicFramePr>
          <p:nvPr/>
        </p:nvGraphicFramePr>
        <p:xfrm>
          <a:off x="5523451" y="2917969"/>
          <a:ext cx="1247776" cy="3124200"/>
        </p:xfrm>
        <a:graphic>
          <a:graphicData uri="http://schemas.openxmlformats.org/drawingml/2006/table">
            <a:tbl>
              <a:tblPr firstRow="1" bandRow="1"/>
              <a:tblGrid>
                <a:gridCol w="79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400" b="1" dirty="0"/>
                        <a:t>0</a:t>
                      </a:r>
                      <a:endParaRPr lang="en-US" sz="2400" b="1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400" b="1" dirty="0"/>
                        <a:t>3</a:t>
                      </a:r>
                      <a:endParaRPr lang="en-US" sz="2400" b="1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r>
                        <a:rPr lang="en-IN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EE3CED33-6BC4-7AFE-1547-C6A087D93BC5}"/>
              </a:ext>
            </a:extLst>
          </p:cNvPr>
          <p:cNvGrpSpPr/>
          <p:nvPr/>
        </p:nvGrpSpPr>
        <p:grpSpPr>
          <a:xfrm>
            <a:off x="7330693" y="2962793"/>
            <a:ext cx="893824" cy="504000"/>
            <a:chOff x="1676400" y="3942859"/>
            <a:chExt cx="893824" cy="22413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CF0DDA-047A-E1B6-69CA-61A6AF4594FD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5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567996-3D83-D303-DB54-D77711E7DDF7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F15B4-1067-EE0B-541E-80C151A4F555}"/>
              </a:ext>
            </a:extLst>
          </p:cNvPr>
          <p:cNvCxnSpPr>
            <a:stCxn id="27" idx="3"/>
            <a:endCxn id="35" idx="1"/>
          </p:cNvCxnSpPr>
          <p:nvPr/>
        </p:nvCxnSpPr>
        <p:spPr>
          <a:xfrm>
            <a:off x="8224517" y="3214792"/>
            <a:ext cx="34175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0CC291-73DA-0C1B-CA4B-2AEC2D8D8D53}"/>
              </a:ext>
            </a:extLst>
          </p:cNvPr>
          <p:cNvCxnSpPr>
            <a:endCxn id="26" idx="1"/>
          </p:cNvCxnSpPr>
          <p:nvPr/>
        </p:nvCxnSpPr>
        <p:spPr>
          <a:xfrm flipV="1">
            <a:off x="6771227" y="3214794"/>
            <a:ext cx="559466" cy="10049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B817FB-AF93-2DD6-3E5A-734F79EA2B68}"/>
              </a:ext>
            </a:extLst>
          </p:cNvPr>
          <p:cNvGrpSpPr/>
          <p:nvPr/>
        </p:nvGrpSpPr>
        <p:grpSpPr>
          <a:xfrm>
            <a:off x="11119951" y="2962793"/>
            <a:ext cx="893824" cy="504000"/>
            <a:chOff x="1676400" y="3942859"/>
            <a:chExt cx="893824" cy="22413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79AB15-CBF0-6EE0-A930-77B858437DDE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15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99F222-916F-8EBF-2E1A-7B0A838383B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B25311-A4EB-081F-3627-D15A869FEC03}"/>
              </a:ext>
            </a:extLst>
          </p:cNvPr>
          <p:cNvCxnSpPr/>
          <p:nvPr/>
        </p:nvCxnSpPr>
        <p:spPr>
          <a:xfrm flipH="1">
            <a:off x="11566038" y="2962791"/>
            <a:ext cx="447738" cy="504000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AB77CB-9210-FA7F-1C41-F047613F75B7}"/>
              </a:ext>
            </a:extLst>
          </p:cNvPr>
          <p:cNvGrpSpPr/>
          <p:nvPr/>
        </p:nvGrpSpPr>
        <p:grpSpPr>
          <a:xfrm>
            <a:off x="8566269" y="2962793"/>
            <a:ext cx="893824" cy="504000"/>
            <a:chOff x="1676400" y="3942859"/>
            <a:chExt cx="893824" cy="22413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3DA1FB-8343-7D58-B343-02B281418BB6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10F07D-786A-8243-01EE-43AB6A49A66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48E069-90F3-A4FC-35CF-7FFB5E616200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9460093" y="3214792"/>
            <a:ext cx="4126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62DBAE-E1B4-2335-D849-2FC8200FCE09}"/>
              </a:ext>
            </a:extLst>
          </p:cNvPr>
          <p:cNvGrpSpPr/>
          <p:nvPr/>
        </p:nvGrpSpPr>
        <p:grpSpPr>
          <a:xfrm>
            <a:off x="9872760" y="2962793"/>
            <a:ext cx="893824" cy="504000"/>
            <a:chOff x="1676400" y="3942859"/>
            <a:chExt cx="893824" cy="22413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7B7F04-4FB1-67DC-2BBB-10E2C98D1F59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50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07D1CD-70B7-BDE1-AAE5-48C959634B6F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CE2E6D-A311-C4B8-86E5-3F4AE294F0D1}"/>
              </a:ext>
            </a:extLst>
          </p:cNvPr>
          <p:cNvCxnSpPr>
            <a:stCxn id="40" idx="3"/>
            <a:endCxn id="31" idx="1"/>
          </p:cNvCxnSpPr>
          <p:nvPr/>
        </p:nvCxnSpPr>
        <p:spPr>
          <a:xfrm>
            <a:off x="10766584" y="3214792"/>
            <a:ext cx="3533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B3C772-7D02-5531-893B-26C15E40CDC8}"/>
              </a:ext>
            </a:extLst>
          </p:cNvPr>
          <p:cNvGrpSpPr/>
          <p:nvPr/>
        </p:nvGrpSpPr>
        <p:grpSpPr>
          <a:xfrm>
            <a:off x="7330693" y="3585840"/>
            <a:ext cx="893824" cy="504000"/>
            <a:chOff x="1676400" y="3942859"/>
            <a:chExt cx="893824" cy="22413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09D0F60-1786-8D28-D019-EAF28D1D0CB3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13F124-6E07-A7C1-9246-A34563972BD2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648A5A-E0AC-12CF-2F59-6054D518466C}"/>
              </a:ext>
            </a:extLst>
          </p:cNvPr>
          <p:cNvCxnSpPr>
            <a:stCxn id="44" idx="3"/>
            <a:endCxn id="52" idx="1"/>
          </p:cNvCxnSpPr>
          <p:nvPr/>
        </p:nvCxnSpPr>
        <p:spPr>
          <a:xfrm>
            <a:off x="8224517" y="3837839"/>
            <a:ext cx="34175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B0039D-DA8C-55DC-7149-AB2C80CF006F}"/>
              </a:ext>
            </a:extLst>
          </p:cNvPr>
          <p:cNvCxnSpPr>
            <a:endCxn id="43" idx="1"/>
          </p:cNvCxnSpPr>
          <p:nvPr/>
        </p:nvCxnSpPr>
        <p:spPr>
          <a:xfrm>
            <a:off x="6731395" y="3837839"/>
            <a:ext cx="599298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C07BB3-E079-D369-6618-CA44B9332709}"/>
              </a:ext>
            </a:extLst>
          </p:cNvPr>
          <p:cNvGrpSpPr/>
          <p:nvPr/>
        </p:nvGrpSpPr>
        <p:grpSpPr>
          <a:xfrm>
            <a:off x="9872760" y="3585840"/>
            <a:ext cx="893824" cy="504000"/>
            <a:chOff x="1676400" y="3942859"/>
            <a:chExt cx="893824" cy="22413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C85D08F-EA07-EC00-5C82-9ACFDF92A0DF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71C973-87AA-F352-4442-F94A12E60426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9B424F-DEF7-BAC9-87A4-DD89CC1A9023}"/>
              </a:ext>
            </a:extLst>
          </p:cNvPr>
          <p:cNvCxnSpPr/>
          <p:nvPr/>
        </p:nvCxnSpPr>
        <p:spPr>
          <a:xfrm flipH="1">
            <a:off x="10343204" y="3631734"/>
            <a:ext cx="423381" cy="458104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10668E-1CF9-7F89-4DF0-5450B7260DE8}"/>
              </a:ext>
            </a:extLst>
          </p:cNvPr>
          <p:cNvGrpSpPr/>
          <p:nvPr/>
        </p:nvGrpSpPr>
        <p:grpSpPr>
          <a:xfrm>
            <a:off x="8566269" y="3585840"/>
            <a:ext cx="893824" cy="504000"/>
            <a:chOff x="1676400" y="3942859"/>
            <a:chExt cx="893824" cy="22413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3611EC-31C0-4B67-805C-52FD7DA1604F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21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2068F3D-49C3-02E9-AC47-E5392883CB90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0067E3-5D99-8846-0BFF-D8F5DCB7D2AA}"/>
              </a:ext>
            </a:extLst>
          </p:cNvPr>
          <p:cNvCxnSpPr>
            <a:stCxn id="53" idx="3"/>
            <a:endCxn id="48" idx="1"/>
          </p:cNvCxnSpPr>
          <p:nvPr/>
        </p:nvCxnSpPr>
        <p:spPr>
          <a:xfrm>
            <a:off x="9460093" y="3837839"/>
            <a:ext cx="4126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C9C752-3759-A663-98C3-31366238008A}"/>
              </a:ext>
            </a:extLst>
          </p:cNvPr>
          <p:cNvGrpSpPr/>
          <p:nvPr/>
        </p:nvGrpSpPr>
        <p:grpSpPr>
          <a:xfrm>
            <a:off x="7330693" y="4222334"/>
            <a:ext cx="893824" cy="504000"/>
            <a:chOff x="1676400" y="3942859"/>
            <a:chExt cx="893824" cy="22413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EA62F0-01EE-2334-D4BB-AD42C5564CAA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9D25D1-97C3-51AA-7C5C-99F2E854BEB7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8064B0-A4A3-1CFB-52CC-4241AEDB092E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8224517" y="4474333"/>
            <a:ext cx="34175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05F54B-1DA7-CF04-2724-B0EA7EBD6CA2}"/>
              </a:ext>
            </a:extLst>
          </p:cNvPr>
          <p:cNvCxnSpPr>
            <a:stCxn id="24" idx="3"/>
            <a:endCxn id="56" idx="1"/>
          </p:cNvCxnSpPr>
          <p:nvPr/>
        </p:nvCxnSpPr>
        <p:spPr>
          <a:xfrm flipV="1">
            <a:off x="6771227" y="4474335"/>
            <a:ext cx="559466" cy="5734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21B7FC-AD16-2AD4-AF96-A10E6D011981}"/>
              </a:ext>
            </a:extLst>
          </p:cNvPr>
          <p:cNvGrpSpPr/>
          <p:nvPr/>
        </p:nvGrpSpPr>
        <p:grpSpPr>
          <a:xfrm>
            <a:off x="9872760" y="4222334"/>
            <a:ext cx="893824" cy="504000"/>
            <a:chOff x="1676400" y="3942859"/>
            <a:chExt cx="893824" cy="22413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A7E410-5651-2959-69EB-F2EDB5E20AA3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F375E60-E9C3-2C24-AED0-62ACD4A4F3CD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CCC8E-C6F3-04D5-5873-F9893A6D5323}"/>
              </a:ext>
            </a:extLst>
          </p:cNvPr>
          <p:cNvCxnSpPr/>
          <p:nvPr/>
        </p:nvCxnSpPr>
        <p:spPr>
          <a:xfrm flipH="1">
            <a:off x="10356623" y="4237464"/>
            <a:ext cx="409961" cy="500509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B037DD-81CE-D6DD-60E4-20089BBCE750}"/>
              </a:ext>
            </a:extLst>
          </p:cNvPr>
          <p:cNvGrpSpPr/>
          <p:nvPr/>
        </p:nvGrpSpPr>
        <p:grpSpPr>
          <a:xfrm>
            <a:off x="8566269" y="4222334"/>
            <a:ext cx="893824" cy="504000"/>
            <a:chOff x="1676400" y="3942859"/>
            <a:chExt cx="893824" cy="2241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A937090-4823-9245-D303-44E900052C57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22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398CDA2-42B9-4ABF-AB20-B77E56916791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DA8C26-3120-3A8B-A985-E9BE17EC9977}"/>
              </a:ext>
            </a:extLst>
          </p:cNvPr>
          <p:cNvCxnSpPr>
            <a:stCxn id="70" idx="3"/>
            <a:endCxn id="61" idx="1"/>
          </p:cNvCxnSpPr>
          <p:nvPr/>
        </p:nvCxnSpPr>
        <p:spPr>
          <a:xfrm>
            <a:off x="9460093" y="4474333"/>
            <a:ext cx="4126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6EFF76-C704-7079-985E-980CD5A3EACD}"/>
              </a:ext>
            </a:extLst>
          </p:cNvPr>
          <p:cNvGrpSpPr/>
          <p:nvPr/>
        </p:nvGrpSpPr>
        <p:grpSpPr>
          <a:xfrm>
            <a:off x="7330693" y="4841066"/>
            <a:ext cx="893824" cy="504000"/>
            <a:chOff x="1676400" y="3942859"/>
            <a:chExt cx="893824" cy="22413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24E823F-B1E9-DEF2-FE9F-54B898789ADC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D24342-02C9-F9D8-1CB0-A1D8507E383C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DF35180-AD4D-B8BD-D359-9B56C78EA4B7}"/>
              </a:ext>
            </a:extLst>
          </p:cNvPr>
          <p:cNvCxnSpPr>
            <a:stCxn id="75" idx="3"/>
            <a:endCxn id="83" idx="1"/>
          </p:cNvCxnSpPr>
          <p:nvPr/>
        </p:nvCxnSpPr>
        <p:spPr>
          <a:xfrm>
            <a:off x="8224517" y="5093065"/>
            <a:ext cx="34175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8B9899-E3F8-78E9-3A27-9DE4A08E04EF}"/>
              </a:ext>
            </a:extLst>
          </p:cNvPr>
          <p:cNvCxnSpPr>
            <a:endCxn id="74" idx="1"/>
          </p:cNvCxnSpPr>
          <p:nvPr/>
        </p:nvCxnSpPr>
        <p:spPr>
          <a:xfrm>
            <a:off x="6758289" y="5093065"/>
            <a:ext cx="572404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5223C9A-EE1F-EAF7-644B-FD66B7D585F0}"/>
              </a:ext>
            </a:extLst>
          </p:cNvPr>
          <p:cNvGrpSpPr/>
          <p:nvPr/>
        </p:nvGrpSpPr>
        <p:grpSpPr>
          <a:xfrm>
            <a:off x="9872760" y="4841066"/>
            <a:ext cx="893824" cy="504000"/>
            <a:chOff x="1676400" y="3942859"/>
            <a:chExt cx="893824" cy="22413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4E62E7-59A4-DF32-8048-F524D3E99DFA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48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3FA357E-FCE7-7531-2934-247CC7229E13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961B3A-0FB8-7C35-F520-60B17D91BE35}"/>
              </a:ext>
            </a:extLst>
          </p:cNvPr>
          <p:cNvCxnSpPr/>
          <p:nvPr/>
        </p:nvCxnSpPr>
        <p:spPr>
          <a:xfrm flipH="1">
            <a:off x="10356623" y="4841064"/>
            <a:ext cx="409961" cy="504000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4C41D9-59E3-7E7F-66E8-6D8A6AAE79E4}"/>
              </a:ext>
            </a:extLst>
          </p:cNvPr>
          <p:cNvGrpSpPr/>
          <p:nvPr/>
        </p:nvGrpSpPr>
        <p:grpSpPr>
          <a:xfrm>
            <a:off x="8566269" y="4841066"/>
            <a:ext cx="893824" cy="504000"/>
            <a:chOff x="1676400" y="3942859"/>
            <a:chExt cx="893824" cy="22413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95B6DB-8BF7-959C-4DD6-5890EC7A1EB9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33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04D3614-81B1-E4B2-F982-960FE9768B53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4A514B-1879-9FD7-8CE8-066F4287813D}"/>
              </a:ext>
            </a:extLst>
          </p:cNvPr>
          <p:cNvCxnSpPr>
            <a:stCxn id="84" idx="3"/>
            <a:endCxn id="79" idx="1"/>
          </p:cNvCxnSpPr>
          <p:nvPr/>
        </p:nvCxnSpPr>
        <p:spPr>
          <a:xfrm>
            <a:off x="9460093" y="5093065"/>
            <a:ext cx="4126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FD26410-3125-0792-D0B0-244E2E5E363E}"/>
              </a:ext>
            </a:extLst>
          </p:cNvPr>
          <p:cNvGrpSpPr/>
          <p:nvPr/>
        </p:nvGrpSpPr>
        <p:grpSpPr>
          <a:xfrm>
            <a:off x="7330693" y="5463946"/>
            <a:ext cx="893824" cy="504000"/>
            <a:chOff x="1676400" y="3942859"/>
            <a:chExt cx="893824" cy="22413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2BB2E45-3A08-5215-0CDA-138F99D58E96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090428-F717-4A7E-0117-97D1AC77B303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51AD92-36B3-A7AF-6652-1B849947D6EE}"/>
              </a:ext>
            </a:extLst>
          </p:cNvPr>
          <p:cNvCxnSpPr>
            <a:stCxn id="88" idx="3"/>
            <a:endCxn id="96" idx="1"/>
          </p:cNvCxnSpPr>
          <p:nvPr/>
        </p:nvCxnSpPr>
        <p:spPr>
          <a:xfrm>
            <a:off x="8224517" y="5715945"/>
            <a:ext cx="341752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110D4A-D306-7702-C515-94F6E45646BB}"/>
              </a:ext>
            </a:extLst>
          </p:cNvPr>
          <p:cNvCxnSpPr>
            <a:endCxn id="87" idx="1"/>
          </p:cNvCxnSpPr>
          <p:nvPr/>
        </p:nvCxnSpPr>
        <p:spPr>
          <a:xfrm>
            <a:off x="6758289" y="5715945"/>
            <a:ext cx="572404" cy="2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3EAB7C-4B7A-9936-0B12-C2FAC4284E11}"/>
              </a:ext>
            </a:extLst>
          </p:cNvPr>
          <p:cNvGrpSpPr/>
          <p:nvPr/>
        </p:nvGrpSpPr>
        <p:grpSpPr>
          <a:xfrm>
            <a:off x="9872760" y="5463946"/>
            <a:ext cx="893824" cy="504000"/>
            <a:chOff x="1676400" y="3942859"/>
            <a:chExt cx="893824" cy="22413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DD6FBB3-D949-676F-A001-CF66F580D224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49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A2841DF-2059-CB44-BAD8-0E71E71BBC28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A20D91-6382-658F-BFBF-D499D80C5076}"/>
              </a:ext>
            </a:extLst>
          </p:cNvPr>
          <p:cNvCxnSpPr/>
          <p:nvPr/>
        </p:nvCxnSpPr>
        <p:spPr>
          <a:xfrm flipH="1">
            <a:off x="10356624" y="5497005"/>
            <a:ext cx="409960" cy="446386"/>
          </a:xfrm>
          <a:prstGeom prst="line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42DF0C-8A61-244B-8F36-5AD658547871}"/>
              </a:ext>
            </a:extLst>
          </p:cNvPr>
          <p:cNvGrpSpPr/>
          <p:nvPr/>
        </p:nvGrpSpPr>
        <p:grpSpPr>
          <a:xfrm>
            <a:off x="8566269" y="5463946"/>
            <a:ext cx="893824" cy="504000"/>
            <a:chOff x="1676400" y="3942859"/>
            <a:chExt cx="893824" cy="22413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A80B551-C331-EBCA-ADE9-39DFCAB3B56C}"/>
                </a:ext>
              </a:extLst>
            </p:cNvPr>
            <p:cNvSpPr/>
            <p:nvPr/>
          </p:nvSpPr>
          <p:spPr>
            <a:xfrm>
              <a:off x="1676400" y="3942860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682B72-C9B9-FBA6-EE92-FC04E8DEF853}"/>
                </a:ext>
              </a:extLst>
            </p:cNvPr>
            <p:cNvSpPr/>
            <p:nvPr/>
          </p:nvSpPr>
          <p:spPr>
            <a:xfrm>
              <a:off x="2122487" y="3942859"/>
              <a:ext cx="447737" cy="224135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E9C63C-5FD1-7410-7F64-3133CDB61BB2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>
            <a:off x="9460093" y="5715945"/>
            <a:ext cx="412667" cy="2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7C45282-2534-D19C-39CD-F25C325E02A2}"/>
              </a:ext>
            </a:extLst>
          </p:cNvPr>
          <p:cNvSpPr txBox="1"/>
          <p:nvPr/>
        </p:nvSpPr>
        <p:spPr>
          <a:xfrm>
            <a:off x="6520585" y="6256382"/>
            <a:ext cx="438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Hash Table</a:t>
            </a:r>
          </a:p>
        </p:txBody>
      </p:sp>
    </p:spTree>
    <p:extLst>
      <p:ext uri="{BB962C8B-B14F-4D97-AF65-F5344CB8AC3E}">
        <p14:creationId xmlns:p14="http://schemas.microsoft.com/office/powerpoint/2010/main" val="21185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Open Addressing Method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375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Separate chaining requires additional memory space for pointers.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Open addressing hashing is an alternate method of handling collision.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open addressing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if a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occurs,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alternate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cells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tried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until an empty cell is found.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Linear probing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Quadratic probing</a:t>
            </a:r>
          </a:p>
          <a:p>
            <a:pPr marL="819150" marR="0" lvl="1" indent="-457200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Double hashing.</a:t>
            </a:r>
          </a:p>
        </p:txBody>
      </p:sp>
    </p:spTree>
    <p:extLst>
      <p:ext uri="{BB962C8B-B14F-4D97-AF65-F5344CB8AC3E}">
        <p14:creationId xmlns:p14="http://schemas.microsoft.com/office/powerpoint/2010/main" val="173230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6581" y="966501"/>
            <a:ext cx="117600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Hashing Concepts and methods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Hash Table Methods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Introduction of Hash Functions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Collision in Hashing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Collision-Resolution Techniques</a:t>
            </a:r>
            <a:endParaRPr lang="en-I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4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Probing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187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linear probing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whenever there is a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collision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cells are searched sequentially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(with wraparound)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for an empty cell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Fig. shows the result of inserting keys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{5,18,55,78,35,15}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using the hash function (f(key)=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key%10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 and linear probing strategy.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4A0141-E1DF-D60D-B1F9-010019B42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429753"/>
              </p:ext>
            </p:extLst>
          </p:nvPr>
        </p:nvGraphicFramePr>
        <p:xfrm>
          <a:off x="951405" y="2366383"/>
          <a:ext cx="8458199" cy="4278000"/>
        </p:xfrm>
        <a:graphic>
          <a:graphicData uri="http://schemas.openxmlformats.org/drawingml/2006/table">
            <a:tbl>
              <a:tblPr firstRow="1" bandRow="1"/>
              <a:tblGrid>
                <a:gridCol w="53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5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/>
                        <a:t>Empty</a:t>
                      </a:r>
                    </a:p>
                    <a:p>
                      <a:pPr algn="ctr"/>
                      <a:r>
                        <a:rPr lang="en-US" sz="1400" b="1" dirty="0"/>
                        <a:t>Table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5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18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55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78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35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dirty="0"/>
                        <a:t>After 15</a:t>
                      </a:r>
                      <a:endParaRPr lang="en-US" sz="1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0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2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3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4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5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6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7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8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IN" sz="1800" b="1" dirty="0"/>
                        <a:t>9</a:t>
                      </a:r>
                      <a:endParaRPr lang="en-US" sz="18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3FDEAC-1C79-BEAA-55A5-53A48AA7BACC}"/>
              </a:ext>
            </a:extLst>
          </p:cNvPr>
          <p:cNvSpPr txBox="1"/>
          <p:nvPr/>
        </p:nvSpPr>
        <p:spPr>
          <a:xfrm>
            <a:off x="2876280" y="4690791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180DA-9623-3B33-461E-54443A5D75EF}"/>
              </a:ext>
            </a:extLst>
          </p:cNvPr>
          <p:cNvSpPr txBox="1"/>
          <p:nvPr/>
        </p:nvSpPr>
        <p:spPr>
          <a:xfrm>
            <a:off x="3985779" y="4690791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0D3F8-F689-2781-E577-BA1198BD2F3F}"/>
              </a:ext>
            </a:extLst>
          </p:cNvPr>
          <p:cNvSpPr txBox="1"/>
          <p:nvPr/>
        </p:nvSpPr>
        <p:spPr>
          <a:xfrm>
            <a:off x="3935249" y="5825899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4DD16-A8DE-29BA-A336-EF9420E25CD5}"/>
              </a:ext>
            </a:extLst>
          </p:cNvPr>
          <p:cNvSpPr txBox="1"/>
          <p:nvPr/>
        </p:nvSpPr>
        <p:spPr>
          <a:xfrm>
            <a:off x="5151929" y="4686274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957C4-4272-1D88-25FE-DFCBB6E22495}"/>
              </a:ext>
            </a:extLst>
          </p:cNvPr>
          <p:cNvSpPr txBox="1"/>
          <p:nvPr/>
        </p:nvSpPr>
        <p:spPr>
          <a:xfrm>
            <a:off x="5078249" y="5821382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DC09F-EAE0-94B9-D263-344E2541FB59}"/>
              </a:ext>
            </a:extLst>
          </p:cNvPr>
          <p:cNvSpPr txBox="1"/>
          <p:nvPr/>
        </p:nvSpPr>
        <p:spPr>
          <a:xfrm>
            <a:off x="5080428" y="5080850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55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E699D-2ED4-F8CC-7B45-51A28A1D977A}"/>
              </a:ext>
            </a:extLst>
          </p:cNvPr>
          <p:cNvSpPr txBox="1"/>
          <p:nvPr/>
        </p:nvSpPr>
        <p:spPr>
          <a:xfrm>
            <a:off x="6367404" y="4693024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B4D71-094C-EE94-9551-2DADED536D88}"/>
              </a:ext>
            </a:extLst>
          </p:cNvPr>
          <p:cNvSpPr txBox="1"/>
          <p:nvPr/>
        </p:nvSpPr>
        <p:spPr>
          <a:xfrm>
            <a:off x="6293724" y="5839707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43C04-A004-8D24-57B1-25F13E5BED7C}"/>
              </a:ext>
            </a:extLst>
          </p:cNvPr>
          <p:cNvSpPr txBox="1"/>
          <p:nvPr/>
        </p:nvSpPr>
        <p:spPr>
          <a:xfrm>
            <a:off x="6295903" y="5087600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2EDA5-5CCE-8BF2-4C5C-5BE6BE23F618}"/>
              </a:ext>
            </a:extLst>
          </p:cNvPr>
          <p:cNvSpPr txBox="1"/>
          <p:nvPr/>
        </p:nvSpPr>
        <p:spPr>
          <a:xfrm>
            <a:off x="6287607" y="6220347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78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82921-0C18-9D6D-F3BF-850A6E5725A4}"/>
              </a:ext>
            </a:extLst>
          </p:cNvPr>
          <p:cNvSpPr txBox="1"/>
          <p:nvPr/>
        </p:nvSpPr>
        <p:spPr>
          <a:xfrm>
            <a:off x="7480504" y="4691151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0BC5CD-BDB1-B5C2-07EA-BC50CD5CD2F6}"/>
              </a:ext>
            </a:extLst>
          </p:cNvPr>
          <p:cNvSpPr txBox="1"/>
          <p:nvPr/>
        </p:nvSpPr>
        <p:spPr>
          <a:xfrm>
            <a:off x="7406824" y="5837834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8FC9E-B66A-DE5B-BA35-A7B81252D105}"/>
              </a:ext>
            </a:extLst>
          </p:cNvPr>
          <p:cNvSpPr txBox="1"/>
          <p:nvPr/>
        </p:nvSpPr>
        <p:spPr>
          <a:xfrm>
            <a:off x="7409003" y="5085727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38C579-266A-114B-2AA4-2BB12CB432EB}"/>
              </a:ext>
            </a:extLst>
          </p:cNvPr>
          <p:cNvSpPr txBox="1"/>
          <p:nvPr/>
        </p:nvSpPr>
        <p:spPr>
          <a:xfrm>
            <a:off x="7400707" y="6218474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AE98A-E55E-50ED-C19A-A4DA3A9AEBEF}"/>
              </a:ext>
            </a:extLst>
          </p:cNvPr>
          <p:cNvSpPr txBox="1"/>
          <p:nvPr/>
        </p:nvSpPr>
        <p:spPr>
          <a:xfrm>
            <a:off x="7400707" y="5454488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35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7EE305-4BE5-7548-8B81-6008D25081B6}"/>
              </a:ext>
            </a:extLst>
          </p:cNvPr>
          <p:cNvSpPr txBox="1"/>
          <p:nvPr/>
        </p:nvSpPr>
        <p:spPr>
          <a:xfrm>
            <a:off x="8641829" y="4697849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F9561-3FB4-1B0B-2892-D0F2C90827D6}"/>
              </a:ext>
            </a:extLst>
          </p:cNvPr>
          <p:cNvSpPr txBox="1"/>
          <p:nvPr/>
        </p:nvSpPr>
        <p:spPr>
          <a:xfrm>
            <a:off x="8568149" y="5844532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FDEC9-86F2-C4A0-FEA1-2210155AB8B3}"/>
              </a:ext>
            </a:extLst>
          </p:cNvPr>
          <p:cNvSpPr txBox="1"/>
          <p:nvPr/>
        </p:nvSpPr>
        <p:spPr>
          <a:xfrm>
            <a:off x="8570328" y="5092425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1848E-88CA-E308-1763-EBC169E4A6A1}"/>
              </a:ext>
            </a:extLst>
          </p:cNvPr>
          <p:cNvSpPr txBox="1"/>
          <p:nvPr/>
        </p:nvSpPr>
        <p:spPr>
          <a:xfrm>
            <a:off x="8562032" y="6225172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78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27748-EB24-6EC8-1268-C18359D5A32C}"/>
              </a:ext>
            </a:extLst>
          </p:cNvPr>
          <p:cNvSpPr txBox="1"/>
          <p:nvPr/>
        </p:nvSpPr>
        <p:spPr>
          <a:xfrm>
            <a:off x="8550457" y="5461186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35</a:t>
            </a:r>
            <a:endParaRPr lang="en-US" sz="24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293AC2-5C3F-237C-8926-2B3EED3CB795}"/>
              </a:ext>
            </a:extLst>
          </p:cNvPr>
          <p:cNvSpPr txBox="1"/>
          <p:nvPr/>
        </p:nvSpPr>
        <p:spPr>
          <a:xfrm>
            <a:off x="8495861" y="2845899"/>
            <a:ext cx="55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4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15</a:t>
            </a:r>
            <a:endParaRPr lang="en-US" sz="24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48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Probing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34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Linear probing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easy to implement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but it suffers from "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clustering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When many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mapped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the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same location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(clustering), linear probing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will not distribute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these keys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evenly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the hash table.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These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will be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stored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neighbourhood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location where they are mapped.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will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lead to clustering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keys around the point of collision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195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Quadratic probing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480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One way of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reducing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clustering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 is to use quadratic probing to resolve collision.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Suppose the "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 is mapped to the location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j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and the cell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j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is already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occupied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quadratic probing, the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location j, (j+1), (j+4), (j+9),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...  are examined to find the first empty cell where the key is to be inserted.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table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reduces primary clustering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does not ensure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that all cells in the table will be examined to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find an empty cell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Thus, it may be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possible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that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will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not be inserted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even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there is an empty cell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the table.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62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Hashing 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7" y="733976"/>
            <a:ext cx="11815452" cy="582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method requires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two hashing functions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f1 (key) and f2 (key).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Problem of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clustering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can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easily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handled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through double hashing.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Function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f1 (key)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known as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hash function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case the address obtained by f1 (key) is already occupied by a key, the function f2 (key) is evaluated.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second function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f2 (key) is used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compute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increment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be added to the address obtained by the first hash function f1 (key) in case of collision.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search for an empty location is made successively at the addresses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f1(key) + f2(key),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f1(key) + 2 * f2(key),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f1 (key) + 3 * f2(key),...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179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1B4C3-A655-3DF8-0C46-F4245930F0CF}"/>
              </a:ext>
            </a:extLst>
          </p:cNvPr>
          <p:cNvSpPr txBox="1"/>
          <p:nvPr/>
        </p:nvSpPr>
        <p:spPr>
          <a:xfrm rot="20350206">
            <a:off x="7005235" y="2887678"/>
            <a:ext cx="1901125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67" b="1" dirty="0">
                <a:solidFill>
                  <a:srgbClr val="00B0F0"/>
                </a:solidFill>
                <a:latin typeface="Comic Sans MS" panose="030F0702030302020204" pitchFamily="66" charset="0"/>
              </a:rPr>
              <a:t>Thank</a:t>
            </a:r>
          </a:p>
          <a:p>
            <a:pPr algn="ctr"/>
            <a:r>
              <a:rPr lang="en-IN" sz="4267" b="1" dirty="0">
                <a:solidFill>
                  <a:srgbClr val="00B0F0"/>
                </a:solidFill>
                <a:latin typeface="Comic Sans MS" panose="030F0702030302020204" pitchFamily="66" charset="0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20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919793" cy="604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Hashing: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Hashing is an important data structure designed to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solve the problem of efficiently finding and storing data in an array.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For example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if you have a list of 20000 numbers, and you have given a number to search in that list- you will scan each number in the list until you find a match.</a:t>
            </a:r>
            <a:endParaRPr lang="en-US" sz="2400" b="1" i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Function: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a technique of mapping a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large chunk of data into small tables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using a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hashing function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lang="en-US" sz="2400" b="1" i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function is also known as the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message digest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function.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Table: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table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one of the most important data structures that uses a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special function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known as a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function </a:t>
            </a:r>
            <a:r>
              <a:rPr 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that maps a given value with a key to access the elements faster.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Hash table is a data structure that stores some information, and the information has basically two main components, i.e.,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and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value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The hash table can be implemented with the help of an </a:t>
            </a:r>
            <a:r>
              <a:rPr lang="en-US" sz="24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associative array</a:t>
            </a:r>
            <a:r>
              <a:rPr lang="en-US" sz="24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305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919793" cy="275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Hashing technique, the </a:t>
            </a:r>
            <a:r>
              <a:rPr lang="en-US" sz="20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table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and </a:t>
            </a:r>
            <a:r>
              <a:rPr lang="en-US" sz="20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function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used. Using the hash function, we can </a:t>
            </a:r>
            <a:r>
              <a:rPr lang="en-US" sz="2000" b="1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calculate the address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at which the value can be stored in hash table.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Key: </a:t>
            </a: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Key is the raw data that has to be hashed in a hash table. 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i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Hash Key = Key Value % Number of Slots in the Table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main idea behind the hashing is to create the (key/value) pairs. If the key is given, then the algorithm computes the index at which the value would be stored. It can be written as:</a:t>
            </a:r>
            <a:endParaRPr lang="en-US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28834-99C8-754B-FCCF-7931816AF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795" y="3465936"/>
            <a:ext cx="9010650" cy="31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919793" cy="15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 1:</a:t>
            </a:r>
          </a:p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main idea behind the hashing is to create the (key/value) pairs. If the key is given, then the algorithm computes the index at which the value would be stored. It can be written as:</a:t>
            </a:r>
            <a:endParaRPr lang="en-US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30DE3-5DFE-1F59-50BF-271B1088F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4" t="13077" r="4968" b="10552"/>
          <a:stretch/>
        </p:blipFill>
        <p:spPr>
          <a:xfrm>
            <a:off x="2386542" y="3042703"/>
            <a:ext cx="740664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9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919793" cy="72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 2: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E1818E-06CC-8733-39B9-7A95517D3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70048"/>
              </p:ext>
            </p:extLst>
          </p:nvPr>
        </p:nvGraphicFramePr>
        <p:xfrm>
          <a:off x="553813" y="1359380"/>
          <a:ext cx="3289100" cy="2621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4550">
                  <a:extLst>
                    <a:ext uri="{9D8B030D-6E8A-4147-A177-3AD203B41FA5}">
                      <a16:colId xmlns:a16="http://schemas.microsoft.com/office/drawing/2014/main" val="641628257"/>
                    </a:ext>
                  </a:extLst>
                </a:gridCol>
                <a:gridCol w="1644550">
                  <a:extLst>
                    <a:ext uri="{9D8B030D-6E8A-4147-A177-3AD203B41FA5}">
                      <a16:colId xmlns:a16="http://schemas.microsoft.com/office/drawing/2014/main" val="2131137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Value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9068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Italy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Rome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73166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France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Paris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1948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England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London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138169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Australia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Canberra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46476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Switzerland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Berne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20914092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23E187-BC2B-F59E-C956-5B0CEC097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60752"/>
              </p:ext>
            </p:extLst>
          </p:nvPr>
        </p:nvGraphicFramePr>
        <p:xfrm>
          <a:off x="5046581" y="1037171"/>
          <a:ext cx="6591606" cy="55278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91694">
                  <a:extLst>
                    <a:ext uri="{9D8B030D-6E8A-4147-A177-3AD203B41FA5}">
                      <a16:colId xmlns:a16="http://schemas.microsoft.com/office/drawing/2014/main" val="1254909727"/>
                    </a:ext>
                  </a:extLst>
                </a:gridCol>
                <a:gridCol w="2104191">
                  <a:extLst>
                    <a:ext uri="{9D8B030D-6E8A-4147-A177-3AD203B41FA5}">
                      <a16:colId xmlns:a16="http://schemas.microsoft.com/office/drawing/2014/main" val="641628257"/>
                    </a:ext>
                  </a:extLst>
                </a:gridCol>
                <a:gridCol w="1795721">
                  <a:extLst>
                    <a:ext uri="{9D8B030D-6E8A-4147-A177-3AD203B41FA5}">
                      <a16:colId xmlns:a16="http://schemas.microsoft.com/office/drawing/2014/main" val="2131137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Position (hash = key length)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Value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90686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73166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19480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138169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867" b="0" i="0" u="none" strike="noStrike" cap="non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46476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Italy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Rome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209140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France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Paris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27841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England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London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251498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61303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Australia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Canberra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153886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230709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Switzerland</a:t>
                      </a:r>
                    </a:p>
                  </a:txBody>
                  <a:tcPr marL="121920" marR="12192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Berne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427635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4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7423F6-CEBF-ED61-93B3-9BDB6340C4D5}"/>
              </a:ext>
            </a:extLst>
          </p:cNvPr>
          <p:cNvGrpSpPr/>
          <p:nvPr/>
        </p:nvGrpSpPr>
        <p:grpSpPr>
          <a:xfrm>
            <a:off x="-9891" y="0"/>
            <a:ext cx="12201891" cy="6858000"/>
            <a:chOff x="-9891" y="0"/>
            <a:chExt cx="12201891" cy="6858000"/>
          </a:xfrm>
        </p:grpSpPr>
        <p:pic>
          <p:nvPicPr>
            <p:cNvPr id="67" name="Google Shape;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891" y="0"/>
              <a:ext cx="1220189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17918" y="198118"/>
              <a:ext cx="19939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 Concepts &amp; Methods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129966" y="632376"/>
            <a:ext cx="11919793" cy="72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3475" indent="-353475" algn="just">
              <a:spcBef>
                <a:spcPts val="1333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sz="20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Example 3: Find the array index of given data. Table size is 20.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23E187-BC2B-F59E-C956-5B0CEC097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35416"/>
              </p:ext>
            </p:extLst>
          </p:nvPr>
        </p:nvGraphicFramePr>
        <p:xfrm>
          <a:off x="4146359" y="1787304"/>
          <a:ext cx="6591605" cy="4095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3481">
                  <a:extLst>
                    <a:ext uri="{9D8B030D-6E8A-4147-A177-3AD203B41FA5}">
                      <a16:colId xmlns:a16="http://schemas.microsoft.com/office/drawing/2014/main" val="1254909727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641628257"/>
                    </a:ext>
                  </a:extLst>
                </a:gridCol>
                <a:gridCol w="2296160">
                  <a:extLst>
                    <a:ext uri="{9D8B030D-6E8A-4147-A177-3AD203B41FA5}">
                      <a16:colId xmlns:a16="http://schemas.microsoft.com/office/drawing/2014/main" val="2131137365"/>
                    </a:ext>
                  </a:extLst>
                </a:gridCol>
                <a:gridCol w="2193404">
                  <a:extLst>
                    <a:ext uri="{9D8B030D-6E8A-4147-A177-3AD203B41FA5}">
                      <a16:colId xmlns:a16="http://schemas.microsoft.com/office/drawing/2014/main" val="188035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Sr. No.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Hash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Array Index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90686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1 % 20 = 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73166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2 % 20 = 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19480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42 % 20 = 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38169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4 % 20 = 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6476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12 % 20 = 12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09140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14 % 20 = 14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7841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17 % 20 = 17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1498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13 % 20 = 13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61303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37 % 20 = 17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53886268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B9229E-BA7B-1ED2-4BF9-CBE63CC7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54812"/>
              </p:ext>
            </p:extLst>
          </p:nvPr>
        </p:nvGraphicFramePr>
        <p:xfrm>
          <a:off x="593099" y="1785533"/>
          <a:ext cx="2110539" cy="31502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39">
                  <a:extLst>
                    <a:ext uri="{9D8B030D-6E8A-4147-A177-3AD203B41FA5}">
                      <a16:colId xmlns:a16="http://schemas.microsoft.com/office/drawing/2014/main" val="1254909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(Key, Value)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90686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(1,20)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(2,70)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(42,80)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(4,25)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(12,44)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(14,32)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(17,11)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(13,78)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867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(37,98)</a:t>
                      </a:r>
                    </a:p>
                  </a:txBody>
                  <a:tcPr marL="121920" marR="121920" marT="76200" marB="76200" anchor="ctr"/>
                </a:tc>
                <a:extLst>
                  <a:ext uri="{0D108BD9-81ED-4DB2-BD59-A6C34878D82A}">
                    <a16:rowId xmlns:a16="http://schemas.microsoft.com/office/drawing/2014/main" val="3731668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3848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8109</TotalTime>
  <Words>2345</Words>
  <Application>Microsoft Office PowerPoint</Application>
  <PresentationFormat>Widescreen</PresentationFormat>
  <Paragraphs>377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Comic Sans MS</vt:lpstr>
      <vt:lpstr>Calibri</vt:lpstr>
      <vt:lpstr>Proxima Nova</vt:lpstr>
      <vt:lpstr>Roboto Condensed</vt:lpstr>
      <vt:lpstr>Wingdings 3</vt:lpstr>
      <vt:lpstr>Cambria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Chirag Bhalodia</cp:lastModifiedBy>
  <cp:revision>1372</cp:revision>
  <dcterms:modified xsi:type="dcterms:W3CDTF">2023-10-08T16:21:10Z</dcterms:modified>
</cp:coreProperties>
</file>